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01" r:id="rId2"/>
    <p:sldId id="262" r:id="rId3"/>
    <p:sldId id="302" r:id="rId4"/>
    <p:sldId id="261" r:id="rId5"/>
    <p:sldId id="300" r:id="rId6"/>
    <p:sldId id="29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99" r:id="rId17"/>
    <p:sldId id="282" r:id="rId18"/>
    <p:sldId id="283" r:id="rId19"/>
    <p:sldId id="285" r:id="rId20"/>
    <p:sldId id="286" r:id="rId21"/>
    <p:sldId id="303" r:id="rId22"/>
    <p:sldId id="305" r:id="rId23"/>
    <p:sldId id="304" r:id="rId24"/>
    <p:sldId id="287" r:id="rId25"/>
    <p:sldId id="290" r:id="rId26"/>
    <p:sldId id="291" r:id="rId27"/>
    <p:sldId id="294" r:id="rId28"/>
    <p:sldId id="306" r:id="rId29"/>
    <p:sldId id="295" r:id="rId30"/>
    <p:sldId id="26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3" autoAdjust="0"/>
    <p:restoredTop sz="96395" autoAdjust="0"/>
  </p:normalViewPr>
  <p:slideViewPr>
    <p:cSldViewPr snapToGrid="0">
      <p:cViewPr varScale="1">
        <p:scale>
          <a:sx n="65" d="100"/>
          <a:sy n="65" d="100"/>
        </p:scale>
        <p:origin x="181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FF8AAD-B996-44E8-B7C4-E9D5E9DDAF2B}" type="datetimeFigureOut">
              <a:rPr lang="en-GB" smtClean="0"/>
              <a:t>25/01/2020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F15A5-5242-44E4-98EB-018C30CB34D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6966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917C138-2A9D-4150-9A8F-8CD561FDED92}" type="slidenum">
              <a:rPr lang="en-GB" altLang="en-US" smtClean="0"/>
              <a:pPr>
                <a:spcBef>
                  <a:spcPct val="0"/>
                </a:spcBef>
              </a:pPr>
              <a:t>7</a:t>
            </a:fld>
            <a:endParaRPr lang="en-GB" altLang="en-US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78418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BEB5AD9-872D-4FAE-A2CF-7297A416BE39}" type="slidenum">
              <a:rPr lang="en-GB" altLang="en-US" smtClean="0"/>
              <a:pPr>
                <a:spcBef>
                  <a:spcPct val="0"/>
                </a:spcBef>
              </a:pPr>
              <a:t>17</a:t>
            </a:fld>
            <a:endParaRPr lang="en-GB" alt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dirty="0" smtClean="0"/>
              <a:t>ATC had 28 entries 5 DSQ and 8 NCR</a:t>
            </a:r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80858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D74A11B-4601-4051-B5E5-81E6B65DD8B0}" type="slidenum">
              <a:rPr lang="en-GB" altLang="en-US" smtClean="0"/>
              <a:pPr>
                <a:spcBef>
                  <a:spcPct val="0"/>
                </a:spcBef>
              </a:pPr>
              <a:t>18</a:t>
            </a:fld>
            <a:endParaRPr lang="en-GB" alt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73152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F01924E-61E3-4D2C-9A7A-45516FEA1A2A}" type="slidenum">
              <a:rPr lang="en-GB" altLang="en-US" smtClean="0"/>
              <a:pPr>
                <a:spcBef>
                  <a:spcPct val="0"/>
                </a:spcBef>
              </a:pPr>
              <a:t>19</a:t>
            </a:fld>
            <a:endParaRPr lang="en-GB" alt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25026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8A1D9FD-3E99-409F-8524-8CBD4B9F2326}" type="slidenum">
              <a:rPr lang="en-GB" altLang="en-US" smtClean="0"/>
              <a:pPr>
                <a:spcBef>
                  <a:spcPct val="0"/>
                </a:spcBef>
              </a:pPr>
              <a:t>20</a:t>
            </a:fld>
            <a:endParaRPr lang="en-GB" alt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663693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40F3D49-190C-4417-BCDB-CA5F600523AD}" type="slidenum">
              <a:rPr lang="en-GB" altLang="en-US" smtClean="0"/>
              <a:pPr>
                <a:spcBef>
                  <a:spcPct val="0"/>
                </a:spcBef>
              </a:pPr>
              <a:t>24</a:t>
            </a:fld>
            <a:endParaRPr lang="en-GB" alt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84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FE9AB23-82D2-442A-BC04-08080EF5DC50}" type="slidenum">
              <a:rPr lang="en-GB" altLang="en-US" smtClean="0"/>
              <a:pPr>
                <a:spcBef>
                  <a:spcPct val="0"/>
                </a:spcBef>
              </a:pPr>
              <a:t>25</a:t>
            </a:fld>
            <a:endParaRPr lang="en-GB" alt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012133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6C1DF4B-78CD-42A9-B50D-E872FE184407}" type="slidenum">
              <a:rPr lang="en-GB" altLang="en-US" smtClean="0"/>
              <a:pPr>
                <a:spcBef>
                  <a:spcPct val="0"/>
                </a:spcBef>
              </a:pPr>
              <a:t>26</a:t>
            </a:fld>
            <a:endParaRPr lang="en-GB" alt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443786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124516-C537-4CDA-9ACC-DE425497E95F}" type="slidenum">
              <a:rPr lang="en-GB" altLang="en-US" smtClean="0"/>
              <a:pPr>
                <a:spcBef>
                  <a:spcPct val="0"/>
                </a:spcBef>
              </a:pPr>
              <a:t>27</a:t>
            </a:fld>
            <a:endParaRPr lang="en-GB" alt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94714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F124516-C537-4CDA-9ACC-DE425497E95F}" type="slidenum">
              <a:rPr lang="en-GB" altLang="en-US" smtClean="0"/>
              <a:pPr>
                <a:spcBef>
                  <a:spcPct val="0"/>
                </a:spcBef>
              </a:pPr>
              <a:t>28</a:t>
            </a:fld>
            <a:endParaRPr lang="en-GB" alt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447620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8BAB7D7-C91F-4046-9365-EECCE8DC875C}" type="slidenum">
              <a:rPr lang="en-GB" altLang="en-US" smtClean="0"/>
              <a:pPr>
                <a:spcBef>
                  <a:spcPct val="0"/>
                </a:spcBef>
              </a:pPr>
              <a:t>29</a:t>
            </a:fld>
            <a:endParaRPr lang="en-GB" alt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6243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DB9662D-51A7-44E5-93BF-98BA6849C11D}" type="slidenum">
              <a:rPr lang="en-GB" altLang="en-US" smtClean="0"/>
              <a:pPr>
                <a:spcBef>
                  <a:spcPct val="0"/>
                </a:spcBef>
              </a:pPr>
              <a:t>8</a:t>
            </a:fld>
            <a:endParaRPr lang="en-GB" alt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6183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CDC77B7-C7E1-422F-94E0-0AA5BF67C803}" type="slidenum">
              <a:rPr lang="en-GB" altLang="en-US" smtClean="0"/>
              <a:pPr>
                <a:spcBef>
                  <a:spcPct val="0"/>
                </a:spcBef>
              </a:pPr>
              <a:t>9</a:t>
            </a:fld>
            <a:endParaRPr lang="en-GB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088679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6CB0DD5-FE98-474A-9010-3095516269DF}" type="slidenum">
              <a:rPr lang="en-GB" altLang="en-US" smtClean="0"/>
              <a:pPr>
                <a:spcBef>
                  <a:spcPct val="0"/>
                </a:spcBef>
              </a:pPr>
              <a:t>10</a:t>
            </a:fld>
            <a:endParaRPr lang="en-GB" alt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75658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03EB0C7-4762-4E7C-A28A-2C920B1B7949}" type="slidenum">
              <a:rPr lang="en-GB" altLang="en-US" smtClean="0"/>
              <a:pPr>
                <a:spcBef>
                  <a:spcPct val="0"/>
                </a:spcBef>
              </a:pPr>
              <a:t>11</a:t>
            </a:fld>
            <a:endParaRPr lang="en-GB" alt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81256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A19C8E3-81CD-4DFA-A7DA-C7546732AA17}" type="slidenum">
              <a:rPr lang="en-GB" altLang="en-US" smtClean="0"/>
              <a:pPr>
                <a:spcBef>
                  <a:spcPct val="0"/>
                </a:spcBef>
              </a:pPr>
              <a:t>12</a:t>
            </a:fld>
            <a:endParaRPr lang="en-GB" alt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987164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0401D66-1D48-4213-89CB-44C770197887}" type="slidenum">
              <a:rPr lang="en-GB" altLang="en-US" smtClean="0"/>
              <a:pPr>
                <a:spcBef>
                  <a:spcPct val="0"/>
                </a:spcBef>
              </a:pPr>
              <a:t>13</a:t>
            </a:fld>
            <a:endParaRPr lang="en-GB" alt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9298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53E11CB-BE23-4E8E-B886-80B4B6FF752B}" type="slidenum">
              <a:rPr lang="en-GB" altLang="en-US" smtClean="0"/>
              <a:pPr>
                <a:spcBef>
                  <a:spcPct val="0"/>
                </a:spcBef>
              </a:pPr>
              <a:t>14</a:t>
            </a:fld>
            <a:endParaRPr lang="en-GB" alt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538" y="739775"/>
            <a:ext cx="6580187" cy="3702050"/>
          </a:xfrm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463" y="4687888"/>
            <a:ext cx="4984750" cy="44434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04329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7C1682B-589B-46BC-BAF6-47D20703B99F}" type="slidenum">
              <a:rPr lang="en-GB" altLang="en-US" smtClean="0"/>
              <a:pPr>
                <a:spcBef>
                  <a:spcPct val="0"/>
                </a:spcBef>
              </a:pPr>
              <a:t>15</a:t>
            </a:fld>
            <a:endParaRPr lang="en-GB" alt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69023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A9AF9-B8CD-47AB-B5C7-110970E76E96}" type="datetimeFigureOut">
              <a:rPr lang="en-GB" smtClean="0"/>
              <a:t>25/01/2020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5770D-D435-454E-97F6-AE01E97F1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82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A9AF9-B8CD-47AB-B5C7-110970E76E96}" type="datetimeFigureOut">
              <a:rPr lang="en-GB" smtClean="0"/>
              <a:t>25/01/2020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5770D-D435-454E-97F6-AE01E97F1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91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A9AF9-B8CD-47AB-B5C7-110970E76E96}" type="datetimeFigureOut">
              <a:rPr lang="en-GB" smtClean="0"/>
              <a:t>25/01/2020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5770D-D435-454E-97F6-AE01E97F1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84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A9AF9-B8CD-47AB-B5C7-110970E76E96}" type="datetimeFigureOut">
              <a:rPr lang="en-GB" smtClean="0"/>
              <a:t>25/01/2020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5770D-D435-454E-97F6-AE01E97F1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52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A9AF9-B8CD-47AB-B5C7-110970E76E96}" type="datetimeFigureOut">
              <a:rPr lang="en-GB" smtClean="0"/>
              <a:t>25/01/2020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5770D-D435-454E-97F6-AE01E97F1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986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A9AF9-B8CD-47AB-B5C7-110970E76E96}" type="datetimeFigureOut">
              <a:rPr lang="en-GB" smtClean="0"/>
              <a:t>25/01/2020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5770D-D435-454E-97F6-AE01E97F1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A9AF9-B8CD-47AB-B5C7-110970E76E96}" type="datetimeFigureOut">
              <a:rPr lang="en-GB" smtClean="0"/>
              <a:t>25/01/2020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5770D-D435-454E-97F6-AE01E97F1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901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A9AF9-B8CD-47AB-B5C7-110970E76E96}" type="datetimeFigureOut">
              <a:rPr lang="en-GB" smtClean="0"/>
              <a:t>25/01/2020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5770D-D435-454E-97F6-AE01E97F1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880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A9AF9-B8CD-47AB-B5C7-110970E76E96}" type="datetimeFigureOut">
              <a:rPr lang="en-GB" smtClean="0"/>
              <a:t>25/01/2020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5770D-D435-454E-97F6-AE01E97F1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658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A9AF9-B8CD-47AB-B5C7-110970E76E96}" type="datetimeFigureOut">
              <a:rPr lang="en-GB" smtClean="0"/>
              <a:t>25/01/2020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5770D-D435-454E-97F6-AE01E97F1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1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A9AF9-B8CD-47AB-B5C7-110970E76E96}" type="datetimeFigureOut">
              <a:rPr lang="en-GB" smtClean="0"/>
              <a:t>25/01/2020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5770D-D435-454E-97F6-AE01E97F1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15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A9AF9-B8CD-47AB-B5C7-110970E76E96}" type="datetimeFigureOut">
              <a:rPr lang="en-GB" smtClean="0"/>
              <a:t>25/01/2020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5770D-D435-454E-97F6-AE01E97F1D9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90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crs.org.uk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53" y="0"/>
            <a:ext cx="12254753" cy="91910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62753" y="1780268"/>
            <a:ext cx="43658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BRIEFING FOR ACF SHOOTING OFFRS  JAN </a:t>
            </a:r>
          </a:p>
          <a:p>
            <a:pPr algn="ctr"/>
            <a:r>
              <a:rPr lang="en-GB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465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524000" y="1266826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SERVICE </a:t>
            </a:r>
            <a:r>
              <a:rPr lang="en-GB" altLang="en-US" sz="28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RIFLE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0" y="296733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County Meetings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Brigade SAAM’s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CISSAM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– </a:t>
            </a:r>
            <a:r>
              <a:rPr lang="en-GB" dirty="0" err="1" smtClean="0">
                <a:solidFill>
                  <a:schemeClr val="accent6">
                    <a:lumMod val="50000"/>
                  </a:schemeClr>
                </a:solidFill>
              </a:rPr>
              <a:t>Pirbright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/Altcar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 Commonwealth Matches D &amp; E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11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953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1524000" y="965200"/>
            <a:ext cx="9144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800" b="1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TARGET RIFLE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0" y="2413338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County Meetings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Brigade TR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Meetings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Commonwealth Match C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ISCRM – Bisley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NRA Imperial Meeting – Bisley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Cadet L81A2 Imperial Meeting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National Teams abroad </a:t>
            </a:r>
          </a:p>
        </p:txBody>
      </p:sp>
      <p:pic>
        <p:nvPicPr>
          <p:cNvPr id="11" name="Picture 10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944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524000" y="9652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CLAY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0" y="296733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County Meetings/Annual Camps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Brigade Meetings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CCRS – Clay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Shoot</a:t>
            </a: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11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48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524000" y="822326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ADULTS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0" y="2413338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  Commonwealth Matches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Smallbore Winter League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ISCRM, CISSAM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 NRA Imperial Meeting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Cadet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Imperial Meeting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 CCRS Clay Course/Competition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 Overseas Tours</a:t>
            </a:r>
          </a:p>
        </p:txBody>
      </p:sp>
      <p:pic>
        <p:nvPicPr>
          <p:cNvPr id="12" name="Picture 11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75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2"/>
          <p:cNvGrpSpPr>
            <a:grpSpLocks/>
          </p:cNvGrpSpPr>
          <p:nvPr/>
        </p:nvGrpSpPr>
        <p:grpSpPr bwMode="auto">
          <a:xfrm>
            <a:off x="1854200" y="3921125"/>
            <a:ext cx="8521700" cy="381000"/>
            <a:chOff x="208" y="1840"/>
            <a:chExt cx="5368" cy="240"/>
          </a:xfrm>
        </p:grpSpPr>
        <p:sp>
          <p:nvSpPr>
            <p:cNvPr id="26678" name="Rectangle 3"/>
            <p:cNvSpPr>
              <a:spLocks noChangeArrowheads="1"/>
            </p:cNvSpPr>
            <p:nvPr/>
          </p:nvSpPr>
          <p:spPr bwMode="auto">
            <a:xfrm>
              <a:off x="208" y="1840"/>
              <a:ext cx="432" cy="240"/>
            </a:xfrm>
            <a:prstGeom prst="rect">
              <a:avLst/>
            </a:prstGeom>
            <a:solidFill>
              <a:srgbClr val="3366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679" name="Rectangle 4"/>
            <p:cNvSpPr>
              <a:spLocks noChangeArrowheads="1"/>
            </p:cNvSpPr>
            <p:nvPr/>
          </p:nvSpPr>
          <p:spPr bwMode="auto">
            <a:xfrm>
              <a:off x="640" y="1840"/>
              <a:ext cx="432" cy="240"/>
            </a:xfrm>
            <a:prstGeom prst="rect">
              <a:avLst/>
            </a:prstGeom>
            <a:solidFill>
              <a:srgbClr val="3366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680" name="Rectangle 5"/>
            <p:cNvSpPr>
              <a:spLocks noChangeArrowheads="1"/>
            </p:cNvSpPr>
            <p:nvPr/>
          </p:nvSpPr>
          <p:spPr bwMode="auto">
            <a:xfrm>
              <a:off x="1072" y="1840"/>
              <a:ext cx="432" cy="240"/>
            </a:xfrm>
            <a:prstGeom prst="rect">
              <a:avLst/>
            </a:prstGeom>
            <a:solidFill>
              <a:srgbClr val="3366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681" name="Rectangle 6"/>
            <p:cNvSpPr>
              <a:spLocks noChangeArrowheads="1"/>
            </p:cNvSpPr>
            <p:nvPr/>
          </p:nvSpPr>
          <p:spPr bwMode="auto">
            <a:xfrm>
              <a:off x="1504" y="1840"/>
              <a:ext cx="432" cy="240"/>
            </a:xfrm>
            <a:prstGeom prst="rect">
              <a:avLst/>
            </a:prstGeom>
            <a:solidFill>
              <a:srgbClr val="3366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682" name="Rectangle 7"/>
            <p:cNvSpPr>
              <a:spLocks noChangeArrowheads="1"/>
            </p:cNvSpPr>
            <p:nvPr/>
          </p:nvSpPr>
          <p:spPr bwMode="auto">
            <a:xfrm>
              <a:off x="1936" y="1840"/>
              <a:ext cx="472" cy="240"/>
            </a:xfrm>
            <a:prstGeom prst="rect">
              <a:avLst/>
            </a:prstGeom>
            <a:solidFill>
              <a:srgbClr val="3366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683" name="Rectangle 8"/>
            <p:cNvSpPr>
              <a:spLocks noChangeArrowheads="1"/>
            </p:cNvSpPr>
            <p:nvPr/>
          </p:nvSpPr>
          <p:spPr bwMode="auto">
            <a:xfrm>
              <a:off x="2408" y="1840"/>
              <a:ext cx="464" cy="240"/>
            </a:xfrm>
            <a:prstGeom prst="rect">
              <a:avLst/>
            </a:prstGeom>
            <a:solidFill>
              <a:srgbClr val="3366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684" name="Rectangle 9"/>
            <p:cNvSpPr>
              <a:spLocks noChangeArrowheads="1"/>
            </p:cNvSpPr>
            <p:nvPr/>
          </p:nvSpPr>
          <p:spPr bwMode="auto">
            <a:xfrm>
              <a:off x="2872" y="1840"/>
              <a:ext cx="432" cy="240"/>
            </a:xfrm>
            <a:prstGeom prst="rect">
              <a:avLst/>
            </a:prstGeom>
            <a:solidFill>
              <a:srgbClr val="3366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685" name="Rectangle 10"/>
            <p:cNvSpPr>
              <a:spLocks noChangeArrowheads="1"/>
            </p:cNvSpPr>
            <p:nvPr/>
          </p:nvSpPr>
          <p:spPr bwMode="auto">
            <a:xfrm>
              <a:off x="3304" y="1840"/>
              <a:ext cx="432" cy="240"/>
            </a:xfrm>
            <a:prstGeom prst="rect">
              <a:avLst/>
            </a:prstGeom>
            <a:solidFill>
              <a:srgbClr val="3366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686" name="Rectangle 11"/>
            <p:cNvSpPr>
              <a:spLocks noChangeArrowheads="1"/>
            </p:cNvSpPr>
            <p:nvPr/>
          </p:nvSpPr>
          <p:spPr bwMode="auto">
            <a:xfrm>
              <a:off x="3736" y="1840"/>
              <a:ext cx="432" cy="240"/>
            </a:xfrm>
            <a:prstGeom prst="rect">
              <a:avLst/>
            </a:prstGeom>
            <a:solidFill>
              <a:srgbClr val="3366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687" name="Rectangle 12"/>
            <p:cNvSpPr>
              <a:spLocks noChangeArrowheads="1"/>
            </p:cNvSpPr>
            <p:nvPr/>
          </p:nvSpPr>
          <p:spPr bwMode="auto">
            <a:xfrm>
              <a:off x="4168" y="1840"/>
              <a:ext cx="432" cy="240"/>
            </a:xfrm>
            <a:prstGeom prst="rect">
              <a:avLst/>
            </a:prstGeom>
            <a:solidFill>
              <a:srgbClr val="3366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688" name="Rectangle 13"/>
            <p:cNvSpPr>
              <a:spLocks noChangeArrowheads="1"/>
            </p:cNvSpPr>
            <p:nvPr/>
          </p:nvSpPr>
          <p:spPr bwMode="auto">
            <a:xfrm>
              <a:off x="4600" y="1840"/>
              <a:ext cx="496" cy="240"/>
            </a:xfrm>
            <a:prstGeom prst="rect">
              <a:avLst/>
            </a:prstGeom>
            <a:solidFill>
              <a:srgbClr val="3366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26689" name="Rectangle 14"/>
            <p:cNvSpPr>
              <a:spLocks noChangeArrowheads="1"/>
            </p:cNvSpPr>
            <p:nvPr/>
          </p:nvSpPr>
          <p:spPr bwMode="auto">
            <a:xfrm>
              <a:off x="5096" y="1840"/>
              <a:ext cx="480" cy="240"/>
            </a:xfrm>
            <a:prstGeom prst="rect">
              <a:avLst/>
            </a:prstGeom>
            <a:solidFill>
              <a:srgbClr val="3366FF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</p:grpSp>
      <p:grpSp>
        <p:nvGrpSpPr>
          <p:cNvPr id="26627" name="Group 15"/>
          <p:cNvGrpSpPr>
            <a:grpSpLocks/>
          </p:cNvGrpSpPr>
          <p:nvPr/>
        </p:nvGrpSpPr>
        <p:grpSpPr bwMode="auto">
          <a:xfrm>
            <a:off x="1930400" y="3984625"/>
            <a:ext cx="8343900" cy="274638"/>
            <a:chOff x="256" y="1880"/>
            <a:chExt cx="5256" cy="173"/>
          </a:xfrm>
        </p:grpSpPr>
        <p:grpSp>
          <p:nvGrpSpPr>
            <p:cNvPr id="26663" name="Group 16"/>
            <p:cNvGrpSpPr>
              <a:grpSpLocks/>
            </p:cNvGrpSpPr>
            <p:nvPr/>
          </p:nvGrpSpPr>
          <p:grpSpPr bwMode="auto">
            <a:xfrm>
              <a:off x="2920" y="1880"/>
              <a:ext cx="2592" cy="173"/>
              <a:chOff x="888" y="1568"/>
              <a:chExt cx="2592" cy="173"/>
            </a:xfrm>
          </p:grpSpPr>
          <p:sp>
            <p:nvSpPr>
              <p:cNvPr id="26672" name="Text Box 17"/>
              <p:cNvSpPr txBox="1">
                <a:spLocks noChangeArrowheads="1"/>
              </p:cNvSpPr>
              <p:nvPr/>
            </p:nvSpPr>
            <p:spPr bwMode="auto">
              <a:xfrm>
                <a:off x="888" y="1568"/>
                <a:ext cx="32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1200" b="1">
                    <a:solidFill>
                      <a:srgbClr val="FFCC00"/>
                    </a:solidFill>
                    <a:latin typeface="Arial" panose="020B0604020202020204" pitchFamily="34" charset="0"/>
                  </a:rPr>
                  <a:t>SEP</a:t>
                </a:r>
                <a:endParaRPr lang="en-GB" altLang="en-US" sz="1200">
                  <a:solidFill>
                    <a:srgbClr val="FFCC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673" name="Text Box 18"/>
              <p:cNvSpPr txBox="1">
                <a:spLocks noChangeArrowheads="1"/>
              </p:cNvSpPr>
              <p:nvPr/>
            </p:nvSpPr>
            <p:spPr bwMode="auto">
              <a:xfrm>
                <a:off x="1312" y="1568"/>
                <a:ext cx="32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1200" b="1">
                    <a:solidFill>
                      <a:srgbClr val="FFCC00"/>
                    </a:solidFill>
                    <a:latin typeface="Arial" panose="020B0604020202020204" pitchFamily="34" charset="0"/>
                  </a:rPr>
                  <a:t>OCT</a:t>
                </a:r>
                <a:endParaRPr lang="en-GB" altLang="en-US" sz="1200">
                  <a:solidFill>
                    <a:srgbClr val="FFCC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674" name="Text Box 19"/>
              <p:cNvSpPr txBox="1">
                <a:spLocks noChangeArrowheads="1"/>
              </p:cNvSpPr>
              <p:nvPr/>
            </p:nvSpPr>
            <p:spPr bwMode="auto">
              <a:xfrm>
                <a:off x="1744" y="1568"/>
                <a:ext cx="36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1200" b="1">
                    <a:solidFill>
                      <a:srgbClr val="FFCC00"/>
                    </a:solidFill>
                    <a:latin typeface="Arial" panose="020B0604020202020204" pitchFamily="34" charset="0"/>
                  </a:rPr>
                  <a:t>NOV</a:t>
                </a:r>
                <a:endParaRPr lang="en-GB" altLang="en-US" sz="1200">
                  <a:solidFill>
                    <a:srgbClr val="FFCC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675" name="Text Box 20"/>
              <p:cNvSpPr txBox="1">
                <a:spLocks noChangeArrowheads="1"/>
              </p:cNvSpPr>
              <p:nvPr/>
            </p:nvSpPr>
            <p:spPr bwMode="auto">
              <a:xfrm>
                <a:off x="2176" y="1568"/>
                <a:ext cx="36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1200" b="1">
                    <a:solidFill>
                      <a:srgbClr val="FFCC00"/>
                    </a:solidFill>
                    <a:latin typeface="Arial" panose="020B0604020202020204" pitchFamily="34" charset="0"/>
                  </a:rPr>
                  <a:t>DEC</a:t>
                </a:r>
                <a:endParaRPr lang="en-GB" altLang="en-US" sz="1200">
                  <a:solidFill>
                    <a:srgbClr val="FFCC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676" name="Text Box 21"/>
              <p:cNvSpPr txBox="1">
                <a:spLocks noChangeArrowheads="1"/>
              </p:cNvSpPr>
              <p:nvPr/>
            </p:nvSpPr>
            <p:spPr bwMode="auto">
              <a:xfrm>
                <a:off x="2600" y="1568"/>
                <a:ext cx="36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1200" b="1">
                    <a:solidFill>
                      <a:srgbClr val="FFCC00"/>
                    </a:solidFill>
                    <a:latin typeface="Arial" panose="020B0604020202020204" pitchFamily="34" charset="0"/>
                  </a:rPr>
                  <a:t>JAN</a:t>
                </a:r>
                <a:endParaRPr lang="en-GB" altLang="en-US" sz="1200">
                  <a:solidFill>
                    <a:srgbClr val="FFCC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6677" name="Text Box 22"/>
              <p:cNvSpPr txBox="1">
                <a:spLocks noChangeArrowheads="1"/>
              </p:cNvSpPr>
              <p:nvPr/>
            </p:nvSpPr>
            <p:spPr bwMode="auto">
              <a:xfrm>
                <a:off x="3120" y="1568"/>
                <a:ext cx="36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1200" b="1">
                    <a:solidFill>
                      <a:srgbClr val="FFCC00"/>
                    </a:solidFill>
                    <a:latin typeface="Arial" panose="020B0604020202020204" pitchFamily="34" charset="0"/>
                  </a:rPr>
                  <a:t>FEB</a:t>
                </a:r>
                <a:endParaRPr lang="en-GB" altLang="en-US" sz="1200">
                  <a:solidFill>
                    <a:srgbClr val="FFCC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26664" name="Group 23"/>
            <p:cNvGrpSpPr>
              <a:grpSpLocks/>
            </p:cNvGrpSpPr>
            <p:nvPr/>
          </p:nvGrpSpPr>
          <p:grpSpPr bwMode="auto">
            <a:xfrm>
              <a:off x="256" y="1880"/>
              <a:ext cx="2568" cy="173"/>
              <a:chOff x="2488" y="1880"/>
              <a:chExt cx="2568" cy="173"/>
            </a:xfrm>
          </p:grpSpPr>
          <p:grpSp>
            <p:nvGrpSpPr>
              <p:cNvPr id="26665" name="Group 24"/>
              <p:cNvGrpSpPr>
                <a:grpSpLocks/>
              </p:cNvGrpSpPr>
              <p:nvPr/>
            </p:nvGrpSpPr>
            <p:grpSpPr bwMode="auto">
              <a:xfrm>
                <a:off x="2488" y="1880"/>
                <a:ext cx="2112" cy="173"/>
                <a:chOff x="2944" y="1880"/>
                <a:chExt cx="2112" cy="173"/>
              </a:xfrm>
            </p:grpSpPr>
            <p:sp>
              <p:nvSpPr>
                <p:cNvPr id="26667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2944" y="1880"/>
                  <a:ext cx="36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GB" altLang="en-US" sz="1200" b="1">
                      <a:solidFill>
                        <a:srgbClr val="FFCC00"/>
                      </a:solidFill>
                      <a:latin typeface="Arial" panose="020B0604020202020204" pitchFamily="34" charset="0"/>
                    </a:rPr>
                    <a:t>MAR</a:t>
                  </a:r>
                  <a:endParaRPr lang="en-GB" altLang="en-US" sz="1200">
                    <a:solidFill>
                      <a:srgbClr val="FFCC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668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376" y="1880"/>
                  <a:ext cx="36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GB" altLang="en-US" sz="1200" b="1">
                      <a:solidFill>
                        <a:srgbClr val="FFCC00"/>
                      </a:solidFill>
                      <a:latin typeface="Arial" panose="020B0604020202020204" pitchFamily="34" charset="0"/>
                    </a:rPr>
                    <a:t>APR</a:t>
                  </a:r>
                  <a:endParaRPr lang="en-GB" altLang="en-US" sz="1200">
                    <a:solidFill>
                      <a:srgbClr val="FFCC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669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3808" y="1880"/>
                  <a:ext cx="36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GB" altLang="en-US" sz="1200" b="1">
                      <a:solidFill>
                        <a:srgbClr val="FFCC00"/>
                      </a:solidFill>
                      <a:latin typeface="Arial" panose="020B0604020202020204" pitchFamily="34" charset="0"/>
                    </a:rPr>
                    <a:t>MAY</a:t>
                  </a:r>
                  <a:endParaRPr lang="en-GB" altLang="en-US" sz="1200">
                    <a:solidFill>
                      <a:srgbClr val="FFCC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670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4224" y="1880"/>
                  <a:ext cx="36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GB" altLang="en-US" sz="1200" b="1">
                      <a:solidFill>
                        <a:srgbClr val="FFCC00"/>
                      </a:solidFill>
                      <a:latin typeface="Arial" panose="020B0604020202020204" pitchFamily="34" charset="0"/>
                    </a:rPr>
                    <a:t>JUN</a:t>
                  </a:r>
                  <a:endParaRPr lang="en-GB" altLang="en-US" sz="1200">
                    <a:solidFill>
                      <a:srgbClr val="FFCC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671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4696" y="1880"/>
                  <a:ext cx="36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GB" altLang="en-US" sz="1200" b="1">
                      <a:solidFill>
                        <a:srgbClr val="FFCC00"/>
                      </a:solidFill>
                      <a:latin typeface="Arial" panose="020B0604020202020204" pitchFamily="34" charset="0"/>
                    </a:rPr>
                    <a:t>JUL</a:t>
                  </a:r>
                  <a:endParaRPr lang="en-GB" altLang="en-US" sz="1200">
                    <a:solidFill>
                      <a:srgbClr val="FFCC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26666" name="Text Box 30"/>
              <p:cNvSpPr txBox="1">
                <a:spLocks noChangeArrowheads="1"/>
              </p:cNvSpPr>
              <p:nvPr/>
            </p:nvSpPr>
            <p:spPr bwMode="auto">
              <a:xfrm>
                <a:off x="4696" y="1880"/>
                <a:ext cx="36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GB" altLang="en-US" sz="1200" b="1">
                    <a:solidFill>
                      <a:srgbClr val="FFCC00"/>
                    </a:solidFill>
                    <a:latin typeface="Arial" panose="020B0604020202020204" pitchFamily="34" charset="0"/>
                  </a:rPr>
                  <a:t>AUG</a:t>
                </a:r>
                <a:endParaRPr lang="en-GB" altLang="en-US" sz="1200">
                  <a:solidFill>
                    <a:srgbClr val="FFCC00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sp>
        <p:nvSpPr>
          <p:cNvPr id="26628" name="Text Box 31"/>
          <p:cNvSpPr txBox="1">
            <a:spLocks noChangeArrowheads="1"/>
          </p:cNvSpPr>
          <p:nvPr/>
        </p:nvSpPr>
        <p:spPr bwMode="auto">
          <a:xfrm>
            <a:off x="2208214" y="4581525"/>
            <a:ext cx="3063875" cy="3048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b="1">
                <a:solidFill>
                  <a:srgbClr val="FFFF00"/>
                </a:solidFill>
                <a:latin typeface="Arial" panose="020B0604020202020204" pitchFamily="34" charset="0"/>
              </a:rPr>
              <a:t>FULL BORE TARGET RIFLE</a:t>
            </a:r>
          </a:p>
        </p:txBody>
      </p:sp>
      <p:sp>
        <p:nvSpPr>
          <p:cNvPr id="26629" name="Text Box 32"/>
          <p:cNvSpPr txBox="1">
            <a:spLocks noChangeArrowheads="1"/>
          </p:cNvSpPr>
          <p:nvPr/>
        </p:nvSpPr>
        <p:spPr bwMode="auto">
          <a:xfrm>
            <a:off x="5427663" y="4594225"/>
            <a:ext cx="2324100" cy="304800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en-US" sz="1400" b="1">
                <a:solidFill>
                  <a:srgbClr val="3333CC"/>
                </a:solidFill>
                <a:latin typeface="Arial" panose="020B0604020202020204" pitchFamily="34" charset="0"/>
              </a:rPr>
              <a:t>SERVICE (GP) RIFLE</a:t>
            </a:r>
          </a:p>
        </p:txBody>
      </p:sp>
      <p:grpSp>
        <p:nvGrpSpPr>
          <p:cNvPr id="26630" name="Group 33"/>
          <p:cNvGrpSpPr>
            <a:grpSpLocks/>
          </p:cNvGrpSpPr>
          <p:nvPr/>
        </p:nvGrpSpPr>
        <p:grpSpPr bwMode="auto">
          <a:xfrm>
            <a:off x="5087938" y="2105025"/>
            <a:ext cx="2844800" cy="1816100"/>
            <a:chOff x="2224" y="696"/>
            <a:chExt cx="1792" cy="1144"/>
          </a:xfrm>
        </p:grpSpPr>
        <p:sp>
          <p:nvSpPr>
            <p:cNvPr id="26657" name="Line 34"/>
            <p:cNvSpPr>
              <a:spLocks noChangeShapeType="1"/>
            </p:cNvSpPr>
            <p:nvPr/>
          </p:nvSpPr>
          <p:spPr bwMode="auto">
            <a:xfrm flipV="1">
              <a:off x="2640" y="1096"/>
              <a:ext cx="0" cy="744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658" name="Text Box 35"/>
            <p:cNvSpPr txBox="1">
              <a:spLocks noChangeArrowheads="1"/>
            </p:cNvSpPr>
            <p:nvPr/>
          </p:nvSpPr>
          <p:spPr bwMode="auto">
            <a:xfrm>
              <a:off x="2224" y="696"/>
              <a:ext cx="8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600" b="1">
                  <a:solidFill>
                    <a:srgbClr val="00FF00"/>
                  </a:solidFill>
                  <a:latin typeface="Arial" panose="020B0604020202020204" pitchFamily="34" charset="0"/>
                </a:rPr>
                <a:t>ANNUAL CAMPS</a:t>
              </a:r>
            </a:p>
          </p:txBody>
        </p:sp>
        <p:sp>
          <p:nvSpPr>
            <p:cNvPr id="26659" name="Line 36"/>
            <p:cNvSpPr>
              <a:spLocks noChangeShapeType="1"/>
            </p:cNvSpPr>
            <p:nvPr/>
          </p:nvSpPr>
          <p:spPr bwMode="auto">
            <a:xfrm flipV="1">
              <a:off x="3128" y="1448"/>
              <a:ext cx="0" cy="37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660" name="Text Box 37"/>
            <p:cNvSpPr txBox="1">
              <a:spLocks noChangeArrowheads="1"/>
            </p:cNvSpPr>
            <p:nvPr/>
          </p:nvSpPr>
          <p:spPr bwMode="auto">
            <a:xfrm>
              <a:off x="2720" y="1072"/>
              <a:ext cx="8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600" b="1">
                  <a:solidFill>
                    <a:srgbClr val="00FF00"/>
                  </a:solidFill>
                  <a:latin typeface="Arial" panose="020B0604020202020204" pitchFamily="34" charset="0"/>
                </a:rPr>
                <a:t>BDE SR MEETING</a:t>
              </a:r>
            </a:p>
          </p:txBody>
        </p:sp>
        <p:sp>
          <p:nvSpPr>
            <p:cNvPr id="26661" name="Text Box 38"/>
            <p:cNvSpPr txBox="1">
              <a:spLocks noChangeArrowheads="1"/>
            </p:cNvSpPr>
            <p:nvPr/>
          </p:nvSpPr>
          <p:spPr bwMode="auto">
            <a:xfrm>
              <a:off x="3208" y="840"/>
              <a:ext cx="8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600" b="1">
                  <a:solidFill>
                    <a:srgbClr val="00FF00"/>
                  </a:solidFill>
                  <a:latin typeface="Arial" panose="020B0604020202020204" pitchFamily="34" charset="0"/>
                </a:rPr>
                <a:t>CISSAM</a:t>
              </a:r>
            </a:p>
          </p:txBody>
        </p:sp>
        <p:sp>
          <p:nvSpPr>
            <p:cNvPr id="26662" name="Line 39"/>
            <p:cNvSpPr>
              <a:spLocks noChangeShapeType="1"/>
            </p:cNvSpPr>
            <p:nvPr/>
          </p:nvSpPr>
          <p:spPr bwMode="auto">
            <a:xfrm flipV="1">
              <a:off x="3616" y="1096"/>
              <a:ext cx="0" cy="744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6631" name="Group 40"/>
          <p:cNvGrpSpPr>
            <a:grpSpLocks/>
          </p:cNvGrpSpPr>
          <p:nvPr/>
        </p:nvGrpSpPr>
        <p:grpSpPr bwMode="auto">
          <a:xfrm>
            <a:off x="1558925" y="5056188"/>
            <a:ext cx="8929688" cy="304800"/>
            <a:chOff x="22" y="3139"/>
            <a:chExt cx="5625" cy="192"/>
          </a:xfrm>
        </p:grpSpPr>
        <p:sp>
          <p:nvSpPr>
            <p:cNvPr id="26655" name="Text Box 41"/>
            <p:cNvSpPr txBox="1">
              <a:spLocks noChangeArrowheads="1"/>
            </p:cNvSpPr>
            <p:nvPr/>
          </p:nvSpPr>
          <p:spPr bwMode="auto">
            <a:xfrm>
              <a:off x="3487" y="3139"/>
              <a:ext cx="2160" cy="192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b="1">
                  <a:solidFill>
                    <a:srgbClr val="3333CC"/>
                  </a:solidFill>
                  <a:latin typeface="Arial" panose="020B0604020202020204" pitchFamily="34" charset="0"/>
                </a:rPr>
                <a:t>.22 RIFLE</a:t>
              </a:r>
            </a:p>
          </p:txBody>
        </p:sp>
        <p:sp>
          <p:nvSpPr>
            <p:cNvPr id="26656" name="Text Box 42"/>
            <p:cNvSpPr txBox="1">
              <a:spLocks noChangeArrowheads="1"/>
            </p:cNvSpPr>
            <p:nvPr/>
          </p:nvSpPr>
          <p:spPr bwMode="auto">
            <a:xfrm>
              <a:off x="22" y="3139"/>
              <a:ext cx="648" cy="192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400" b="1" dirty="0">
                  <a:solidFill>
                    <a:srgbClr val="3333CC"/>
                  </a:solidFill>
                  <a:latin typeface="Arial" panose="020B0604020202020204" pitchFamily="34" charset="0"/>
                </a:rPr>
                <a:t>.22 </a:t>
              </a:r>
            </a:p>
          </p:txBody>
        </p:sp>
      </p:grpSp>
      <p:grpSp>
        <p:nvGrpSpPr>
          <p:cNvPr id="26632" name="Group 43"/>
          <p:cNvGrpSpPr>
            <a:grpSpLocks/>
          </p:cNvGrpSpPr>
          <p:nvPr/>
        </p:nvGrpSpPr>
        <p:grpSpPr bwMode="auto">
          <a:xfrm>
            <a:off x="1703388" y="2708276"/>
            <a:ext cx="8964612" cy="792163"/>
            <a:chOff x="113" y="1706"/>
            <a:chExt cx="5647" cy="499"/>
          </a:xfrm>
        </p:grpSpPr>
        <p:sp>
          <p:nvSpPr>
            <p:cNvPr id="26652" name="Text Box 44"/>
            <p:cNvSpPr txBox="1">
              <a:spLocks noChangeArrowheads="1"/>
            </p:cNvSpPr>
            <p:nvPr/>
          </p:nvSpPr>
          <p:spPr bwMode="auto">
            <a:xfrm>
              <a:off x="4022" y="1706"/>
              <a:ext cx="1716" cy="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6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</a:rPr>
                <a:t>ACF CDT HUNDRED</a:t>
              </a:r>
            </a:p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600" b="1" dirty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</a:rPr>
                <a:t>NEWS OF THE WORLD</a:t>
              </a:r>
            </a:p>
          </p:txBody>
        </p:sp>
        <p:sp>
          <p:nvSpPr>
            <p:cNvPr id="26653" name="Line 45"/>
            <p:cNvSpPr>
              <a:spLocks noChangeShapeType="1"/>
            </p:cNvSpPr>
            <p:nvPr/>
          </p:nvSpPr>
          <p:spPr bwMode="auto">
            <a:xfrm>
              <a:off x="3425" y="2186"/>
              <a:ext cx="2335" cy="19"/>
            </a:xfrm>
            <a:prstGeom prst="line">
              <a:avLst/>
            </a:prstGeom>
            <a:noFill/>
            <a:ln w="25400">
              <a:solidFill>
                <a:schemeClr val="accent4">
                  <a:lumMod val="50000"/>
                </a:schemeClr>
              </a:solidFill>
              <a:round/>
              <a:headEnd type="triangle" w="sm" len="med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654" name="Line 46"/>
            <p:cNvSpPr>
              <a:spLocks noChangeShapeType="1"/>
            </p:cNvSpPr>
            <p:nvPr/>
          </p:nvSpPr>
          <p:spPr bwMode="auto">
            <a:xfrm>
              <a:off x="113" y="2205"/>
              <a:ext cx="512" cy="0"/>
            </a:xfrm>
            <a:prstGeom prst="line">
              <a:avLst/>
            </a:prstGeom>
            <a:noFill/>
            <a:ln w="25400">
              <a:solidFill>
                <a:schemeClr val="accent4">
                  <a:lumMod val="50000"/>
                </a:schemeClr>
              </a:solidFill>
              <a:round/>
              <a:headEnd type="none" w="sm" len="sm"/>
              <a:tailEnd type="triangl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6633" name="Rectangle 47"/>
          <p:cNvSpPr>
            <a:spLocks noChangeArrowheads="1"/>
          </p:cNvSpPr>
          <p:nvPr/>
        </p:nvSpPr>
        <p:spPr bwMode="auto">
          <a:xfrm>
            <a:off x="1847850" y="173038"/>
            <a:ext cx="72009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chemeClr val="accent6">
                    <a:lumMod val="50000"/>
                  </a:schemeClr>
                </a:solidFill>
                <a:latin typeface="Army Cadet" pitchFamily="2" charset="0"/>
              </a:rPr>
              <a:t>The Competition Shooting Seasons</a:t>
            </a:r>
          </a:p>
        </p:txBody>
      </p:sp>
      <p:grpSp>
        <p:nvGrpSpPr>
          <p:cNvPr id="26634" name="Group 48"/>
          <p:cNvGrpSpPr>
            <a:grpSpLocks/>
          </p:cNvGrpSpPr>
          <p:nvPr/>
        </p:nvGrpSpPr>
        <p:grpSpPr bwMode="auto">
          <a:xfrm>
            <a:off x="2135189" y="981075"/>
            <a:ext cx="3805237" cy="2940050"/>
            <a:chOff x="385" y="618"/>
            <a:chExt cx="2397" cy="1852"/>
          </a:xfrm>
        </p:grpSpPr>
        <p:sp>
          <p:nvSpPr>
            <p:cNvPr id="26641" name="Text Box 49"/>
            <p:cNvSpPr txBox="1">
              <a:spLocks noChangeArrowheads="1"/>
            </p:cNvSpPr>
            <p:nvPr/>
          </p:nvSpPr>
          <p:spPr bwMode="auto">
            <a:xfrm>
              <a:off x="1708" y="618"/>
              <a:ext cx="58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600" b="1">
                  <a:solidFill>
                    <a:srgbClr val="FF0000"/>
                  </a:solidFill>
                  <a:latin typeface="Arial" panose="020B0604020202020204" pitchFamily="34" charset="0"/>
                </a:rPr>
                <a:t>BCRT Canada</a:t>
              </a:r>
            </a:p>
          </p:txBody>
        </p:sp>
        <p:sp>
          <p:nvSpPr>
            <p:cNvPr id="26642" name="Line 50"/>
            <p:cNvSpPr>
              <a:spLocks noChangeShapeType="1"/>
            </p:cNvSpPr>
            <p:nvPr/>
          </p:nvSpPr>
          <p:spPr bwMode="auto">
            <a:xfrm flipH="1" flipV="1">
              <a:off x="2154" y="1434"/>
              <a:ext cx="8" cy="102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643" name="Text Box 51"/>
            <p:cNvSpPr txBox="1">
              <a:spLocks noChangeArrowheads="1"/>
            </p:cNvSpPr>
            <p:nvPr/>
          </p:nvSpPr>
          <p:spPr bwMode="auto">
            <a:xfrm>
              <a:off x="1519" y="1114"/>
              <a:ext cx="8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600" b="1">
                  <a:solidFill>
                    <a:srgbClr val="FF0000"/>
                  </a:solidFill>
                  <a:latin typeface="Arial" panose="020B0604020202020204" pitchFamily="34" charset="0"/>
                </a:rPr>
                <a:t>NRA TR MEETING</a:t>
              </a:r>
            </a:p>
          </p:txBody>
        </p:sp>
        <p:sp>
          <p:nvSpPr>
            <p:cNvPr id="26644" name="Line 52"/>
            <p:cNvSpPr>
              <a:spLocks noChangeShapeType="1"/>
            </p:cNvSpPr>
            <p:nvPr/>
          </p:nvSpPr>
          <p:spPr bwMode="auto">
            <a:xfrm flipV="1">
              <a:off x="1272" y="2078"/>
              <a:ext cx="0" cy="37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645" name="Text Box 53"/>
            <p:cNvSpPr txBox="1">
              <a:spLocks noChangeArrowheads="1"/>
            </p:cNvSpPr>
            <p:nvPr/>
          </p:nvSpPr>
          <p:spPr bwMode="auto">
            <a:xfrm>
              <a:off x="893" y="1702"/>
              <a:ext cx="808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600" b="1">
                  <a:solidFill>
                    <a:srgbClr val="FF0000"/>
                  </a:solidFill>
                  <a:latin typeface="Arial" panose="020B0604020202020204" pitchFamily="34" charset="0"/>
                </a:rPr>
                <a:t>BDE TR MEETING</a:t>
              </a:r>
            </a:p>
          </p:txBody>
        </p:sp>
        <p:sp>
          <p:nvSpPr>
            <p:cNvPr id="26646" name="Line 54"/>
            <p:cNvSpPr>
              <a:spLocks noChangeShapeType="1"/>
            </p:cNvSpPr>
            <p:nvPr/>
          </p:nvSpPr>
          <p:spPr bwMode="auto">
            <a:xfrm flipV="1">
              <a:off x="2032" y="1726"/>
              <a:ext cx="0" cy="74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647" name="Text Box 55"/>
            <p:cNvSpPr txBox="1">
              <a:spLocks noChangeArrowheads="1"/>
            </p:cNvSpPr>
            <p:nvPr/>
          </p:nvSpPr>
          <p:spPr bwMode="auto">
            <a:xfrm>
              <a:off x="1429" y="1525"/>
              <a:ext cx="8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600" b="1">
                  <a:solidFill>
                    <a:srgbClr val="FF0000"/>
                  </a:solidFill>
                  <a:latin typeface="Arial" panose="020B0604020202020204" pitchFamily="34" charset="0"/>
                </a:rPr>
                <a:t>ISCRM</a:t>
              </a:r>
            </a:p>
          </p:txBody>
        </p:sp>
        <p:sp>
          <p:nvSpPr>
            <p:cNvPr id="26648" name="Line 56"/>
            <p:cNvSpPr>
              <a:spLocks noChangeShapeType="1"/>
            </p:cNvSpPr>
            <p:nvPr/>
          </p:nvSpPr>
          <p:spPr bwMode="auto">
            <a:xfrm flipH="1" flipV="1">
              <a:off x="785" y="1207"/>
              <a:ext cx="8" cy="124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649" name="Text Box 57"/>
            <p:cNvSpPr txBox="1">
              <a:spLocks noChangeArrowheads="1"/>
            </p:cNvSpPr>
            <p:nvPr/>
          </p:nvSpPr>
          <p:spPr bwMode="auto">
            <a:xfrm>
              <a:off x="385" y="709"/>
              <a:ext cx="808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600" b="1">
                  <a:solidFill>
                    <a:srgbClr val="FF0000"/>
                  </a:solidFill>
                  <a:latin typeface="Arial" panose="020B0604020202020204" pitchFamily="34" charset="0"/>
                </a:rPr>
                <a:t>GB U19 South Africa</a:t>
              </a:r>
            </a:p>
          </p:txBody>
        </p:sp>
        <p:sp>
          <p:nvSpPr>
            <p:cNvPr id="26650" name="Line 58"/>
            <p:cNvSpPr>
              <a:spLocks noChangeShapeType="1"/>
            </p:cNvSpPr>
            <p:nvPr/>
          </p:nvSpPr>
          <p:spPr bwMode="auto">
            <a:xfrm flipH="1" flipV="1">
              <a:off x="2290" y="890"/>
              <a:ext cx="0" cy="155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6651" name="Text Box 59"/>
            <p:cNvSpPr txBox="1">
              <a:spLocks noChangeArrowheads="1"/>
            </p:cNvSpPr>
            <p:nvPr/>
          </p:nvSpPr>
          <p:spPr bwMode="auto">
            <a:xfrm>
              <a:off x="2200" y="733"/>
              <a:ext cx="582" cy="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GB" altLang="en-US" sz="16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RCAC </a:t>
              </a:r>
              <a:r>
                <a:rPr lang="en-GB" altLang="en-US" sz="1600" b="1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Phase 2 </a:t>
              </a:r>
              <a:r>
                <a:rPr lang="en-GB" altLang="en-US" sz="1600" b="1" dirty="0">
                  <a:solidFill>
                    <a:srgbClr val="FF0000"/>
                  </a:solidFill>
                  <a:latin typeface="Arial" panose="020B0604020202020204" pitchFamily="34" charset="0"/>
                </a:rPr>
                <a:t>Cse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543300" y="5056189"/>
          <a:ext cx="954088" cy="365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4088">
                  <a:extLst>
                    <a:ext uri="{9D8B030D-6E8A-4147-A177-3AD203B41FA5}">
                      <a16:colId xmlns:a16="http://schemas.microsoft.com/office/drawing/2014/main" val="3546371328"/>
                    </a:ext>
                  </a:extLst>
                </a:gridCol>
              </a:tblGrid>
              <a:tr h="365125"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1"/>
                          </a:solidFill>
                        </a:rPr>
                        <a:t>CLAY</a:t>
                      </a:r>
                      <a:endParaRPr lang="en-GB" sz="1800" dirty="0">
                        <a:solidFill>
                          <a:schemeClr val="tx1"/>
                        </a:solidFill>
                      </a:endParaRPr>
                    </a:p>
                  </a:txBody>
                  <a:tcPr marL="91371" marR="91371" marT="45641" marB="45641"/>
                </a:tc>
                <a:extLst>
                  <a:ext uri="{0D108BD9-81ED-4DB2-BD59-A6C34878D82A}">
                    <a16:rowId xmlns:a16="http://schemas.microsoft.com/office/drawing/2014/main" val="3579634219"/>
                  </a:ext>
                </a:extLst>
              </a:tr>
            </a:tbl>
          </a:graphicData>
        </a:graphic>
      </p:graphicFrame>
      <p:pic>
        <p:nvPicPr>
          <p:cNvPr id="61" name="Picture 60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Picture 61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939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1524000" y="965200"/>
            <a:ext cx="9144000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The Cadet </a:t>
            </a:r>
            <a:r>
              <a:rPr lang="en-GB" altLang="en-US" sz="36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Hundred </a:t>
            </a:r>
            <a:r>
              <a:rPr lang="en-GB" altLang="en-US" sz="36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Competition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3600" b="1" u="sng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3600" b="1" u="sng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8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Who’s Entering?</a:t>
            </a: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3233739" y="1989138"/>
            <a:ext cx="5741987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4">
              <a:buClr>
                <a:schemeClr val="bg1"/>
              </a:buClr>
              <a:buFont typeface="Monotype Sorts" pitchFamily="2" charset="2"/>
              <a:buChar char="è"/>
            </a:pPr>
            <a:endParaRPr lang="en-US" altLang="en-US" sz="26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10" name="Picture 9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216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9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4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CRS-Logo-with-straplin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CRS-Logo-with-straplin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577982"/>
              </p:ext>
            </p:extLst>
          </p:nvPr>
        </p:nvGraphicFramePr>
        <p:xfrm>
          <a:off x="824753" y="2734235"/>
          <a:ext cx="10927977" cy="2113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1975">
                  <a:extLst>
                    <a:ext uri="{9D8B030D-6E8A-4147-A177-3AD203B41FA5}">
                      <a16:colId xmlns:a16="http://schemas.microsoft.com/office/drawing/2014/main" val="2990801368"/>
                    </a:ext>
                  </a:extLst>
                </a:gridCol>
                <a:gridCol w="2472014">
                  <a:extLst>
                    <a:ext uri="{9D8B030D-6E8A-4147-A177-3AD203B41FA5}">
                      <a16:colId xmlns:a16="http://schemas.microsoft.com/office/drawing/2014/main" val="1899105006"/>
                    </a:ext>
                  </a:extLst>
                </a:gridCol>
                <a:gridCol w="2731994">
                  <a:extLst>
                    <a:ext uri="{9D8B030D-6E8A-4147-A177-3AD203B41FA5}">
                      <a16:colId xmlns:a16="http://schemas.microsoft.com/office/drawing/2014/main" val="2082881723"/>
                    </a:ext>
                  </a:extLst>
                </a:gridCol>
                <a:gridCol w="2731994">
                  <a:extLst>
                    <a:ext uri="{9D8B030D-6E8A-4147-A177-3AD203B41FA5}">
                      <a16:colId xmlns:a16="http://schemas.microsoft.com/office/drawing/2014/main" val="1135154518"/>
                    </a:ext>
                  </a:extLst>
                </a:gridCol>
              </a:tblGrid>
              <a:tr h="559039"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bg1"/>
                          </a:solidFill>
                        </a:rPr>
                        <a:t>2017</a:t>
                      </a:r>
                      <a:endParaRPr lang="en-GB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bg1"/>
                          </a:solidFill>
                        </a:rPr>
                        <a:t>2018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2019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710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dirty="0" smtClean="0"/>
                        <a:t>Individuals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957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877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1002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066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dirty="0" smtClean="0"/>
                        <a:t>Detachments</a:t>
                      </a:r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200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209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211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052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dirty="0" smtClean="0"/>
                        <a:t>Counties</a:t>
                      </a:r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25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24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31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55497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06499" y="1449658"/>
            <a:ext cx="9318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ACF 100</a:t>
            </a:r>
            <a:endParaRPr lang="en-GB" sz="20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94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1524000" y="965200"/>
            <a:ext cx="9144000" cy="138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The News of the World Competition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Who’s </a:t>
            </a:r>
            <a:r>
              <a:rPr lang="en-GB" altLang="en-US" sz="48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Entering?</a:t>
            </a:r>
          </a:p>
        </p:txBody>
      </p:sp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3058752" y="2022389"/>
            <a:ext cx="5741987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4">
              <a:buClr>
                <a:schemeClr val="bg1"/>
              </a:buClr>
              <a:buFont typeface="Monotype Sorts" pitchFamily="2" charset="2"/>
              <a:buChar char="è"/>
            </a:pPr>
            <a:endParaRPr lang="en-US" altLang="en-US" sz="26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10" name="Picture 9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3371687"/>
              </p:ext>
            </p:extLst>
          </p:nvPr>
        </p:nvGraphicFramePr>
        <p:xfrm>
          <a:off x="2988845" y="3408026"/>
          <a:ext cx="6611795" cy="2413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7180">
                  <a:extLst>
                    <a:ext uri="{9D8B030D-6E8A-4147-A177-3AD203B41FA5}">
                      <a16:colId xmlns:a16="http://schemas.microsoft.com/office/drawing/2014/main" val="2990801368"/>
                    </a:ext>
                  </a:extLst>
                </a:gridCol>
                <a:gridCol w="3304615">
                  <a:extLst>
                    <a:ext uri="{9D8B030D-6E8A-4147-A177-3AD203B41FA5}">
                      <a16:colId xmlns:a16="http://schemas.microsoft.com/office/drawing/2014/main" val="1899105006"/>
                    </a:ext>
                  </a:extLst>
                </a:gridCol>
              </a:tblGrid>
              <a:tr h="559039">
                <a:tc>
                  <a:txBody>
                    <a:bodyPr/>
                    <a:lstStyle/>
                    <a:p>
                      <a:r>
                        <a:rPr lang="en-GB" sz="2400" dirty="0" smtClean="0"/>
                        <a:t>28 Teams Entered </a:t>
                      </a:r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800" dirty="0" smtClean="0">
                          <a:solidFill>
                            <a:schemeClr val="bg1"/>
                          </a:solidFill>
                        </a:rPr>
                        <a:t>21 NCR</a:t>
                      </a:r>
                      <a:endParaRPr lang="en-GB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710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Cleveland ACF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RSB Hamilton ACF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3066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Dawley Bank ACF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 Company ACF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0596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Glasgow &amp; Lanarkshire ACF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RSB Motherwell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29931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Markethill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ACF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Shifnal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ACF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59052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Norfolk ACF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Staff &amp; West Mid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5554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380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78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2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1524000" y="965200"/>
            <a:ext cx="9144000" cy="2801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800" b="1" u="sng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800" b="1" u="sng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b="1" u="sng" dirty="0">
                <a:solidFill>
                  <a:schemeClr val="bg1"/>
                </a:solidFill>
                <a:latin typeface="Tahoma" panose="020B0604030504040204" pitchFamily="34" charset="0"/>
              </a:rPr>
              <a:t>YOU SHOULD ALL BE !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800" b="1" u="sng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If entered into ‘The Cadet Hundred Competition</a:t>
            </a:r>
            <a:r>
              <a:rPr lang="en-GB" altLang="en-US" sz="2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’ why not enter both?</a:t>
            </a:r>
            <a:endParaRPr lang="en-GB" altLang="en-US" sz="2800" b="1" u="sng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3233739" y="1989138"/>
            <a:ext cx="5741987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bg1"/>
              </a:buClr>
              <a:buFont typeface="Monotype Sorts" pitchFamily="2" charset="2"/>
              <a:buChar char="è"/>
            </a:pPr>
            <a:endParaRPr lang="en-US" altLang="en-US" sz="26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10" name="Picture 9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29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1524000" y="965200"/>
            <a:ext cx="9144000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3600" b="1" u="sng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3600" b="1" u="sng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3600" b="1" u="sng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8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PROBLEMS</a:t>
            </a:r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3233739" y="1989138"/>
            <a:ext cx="5741987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4">
              <a:buClr>
                <a:schemeClr val="bg1"/>
              </a:buClr>
              <a:buFont typeface="Monotype Sorts" pitchFamily="2" charset="2"/>
              <a:buChar char="è"/>
            </a:pPr>
            <a:endParaRPr lang="en-US" altLang="en-US" sz="26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10" name="Picture 9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050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8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1782396"/>
            <a:ext cx="6096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chemeClr val="bg1"/>
              </a:buClr>
              <a:buFont typeface="Monotype Sorts" pitchFamily="2" charset="2"/>
              <a:buChar char="è"/>
            </a:pPr>
            <a:r>
              <a:rPr lang="en-GB" altLang="en-US" sz="26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Who are CCRS</a:t>
            </a:r>
          </a:p>
          <a:p>
            <a:pPr>
              <a:buClr>
                <a:schemeClr val="bg1"/>
              </a:buClr>
              <a:buFont typeface="Monotype Sorts" pitchFamily="2" charset="2"/>
              <a:buChar char="è"/>
            </a:pPr>
            <a:r>
              <a:rPr lang="en-GB" altLang="en-US" sz="26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Competitions </a:t>
            </a:r>
            <a:r>
              <a:rPr lang="en-GB" altLang="en-US" sz="26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Available</a:t>
            </a:r>
          </a:p>
          <a:p>
            <a:pPr>
              <a:buClr>
                <a:schemeClr val="bg1"/>
              </a:buClr>
              <a:buFont typeface="Monotype Sorts" pitchFamily="2" charset="2"/>
              <a:buChar char="è"/>
            </a:pPr>
            <a:r>
              <a:rPr lang="en-GB" altLang="en-US" sz="26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Who’s Entering</a:t>
            </a:r>
          </a:p>
          <a:p>
            <a:pPr>
              <a:buClr>
                <a:schemeClr val="bg1"/>
              </a:buClr>
              <a:buFont typeface="Monotype Sorts" pitchFamily="2" charset="2"/>
              <a:buChar char="è"/>
            </a:pPr>
            <a:r>
              <a:rPr lang="en-GB" altLang="en-US" sz="26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Problems</a:t>
            </a:r>
            <a:endParaRPr lang="en-GB" altLang="en-US" sz="26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</a:endParaRPr>
          </a:p>
          <a:p>
            <a:pPr lvl="1">
              <a:buClr>
                <a:schemeClr val="bg1"/>
              </a:buClr>
              <a:buFont typeface="Monotype Sorts" pitchFamily="2" charset="2"/>
              <a:buChar char="è"/>
            </a:pPr>
            <a:r>
              <a:rPr lang="en-GB" altLang="en-US" sz="26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 a. Cadet Hundred</a:t>
            </a:r>
          </a:p>
          <a:p>
            <a:pPr lvl="1">
              <a:buClr>
                <a:schemeClr val="bg1"/>
              </a:buClr>
              <a:buFont typeface="Monotype Sorts" pitchFamily="2" charset="2"/>
              <a:buChar char="è"/>
            </a:pPr>
            <a:r>
              <a:rPr lang="en-GB" altLang="en-US" sz="26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 b. News of the World</a:t>
            </a:r>
          </a:p>
          <a:p>
            <a:pPr lvl="1">
              <a:buClr>
                <a:schemeClr val="bg1"/>
              </a:buClr>
              <a:buFont typeface="Monotype Sorts" pitchFamily="2" charset="2"/>
              <a:buChar char="è"/>
            </a:pPr>
            <a:r>
              <a:rPr lang="en-GB" altLang="en-US" sz="26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 c. ISCRM / </a:t>
            </a:r>
            <a:r>
              <a:rPr lang="en-GB" altLang="en-US" sz="26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CISSAM</a:t>
            </a:r>
          </a:p>
          <a:p>
            <a:pPr lvl="1">
              <a:buClr>
                <a:schemeClr val="bg1"/>
              </a:buClr>
              <a:buFont typeface="Monotype Sorts" pitchFamily="2" charset="2"/>
              <a:buChar char="è"/>
            </a:pPr>
            <a:r>
              <a:rPr lang="en-GB" altLang="en-US" sz="26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 d. Clay</a:t>
            </a:r>
            <a:endParaRPr lang="en-GB" altLang="en-US" sz="26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</a:endParaRPr>
          </a:p>
          <a:p>
            <a:pPr>
              <a:buClr>
                <a:schemeClr val="bg1"/>
              </a:buClr>
              <a:buFont typeface="Monotype Sorts" pitchFamily="2" charset="2"/>
              <a:buChar char="è"/>
            </a:pPr>
            <a:r>
              <a:rPr lang="en-GB" altLang="en-US" sz="26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Where </a:t>
            </a:r>
            <a:r>
              <a:rPr lang="en-GB" altLang="en-US" sz="26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to look for Information </a:t>
            </a:r>
          </a:p>
          <a:p>
            <a:pPr>
              <a:buClr>
                <a:schemeClr val="bg1"/>
              </a:buClr>
              <a:buFont typeface="Monotype Sorts" pitchFamily="2" charset="2"/>
              <a:buChar char="è"/>
            </a:pPr>
            <a:r>
              <a:rPr lang="en-GB" altLang="en-US" sz="2600" b="1" dirty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</a:rPr>
              <a:t>Questions</a:t>
            </a:r>
          </a:p>
        </p:txBody>
      </p:sp>
      <p:pic>
        <p:nvPicPr>
          <p:cNvPr id="3" name="Picture 2" descr="CCRS-Logo-with-straplin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CCRS-Logo-with-straplin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92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1524000" y="965201"/>
            <a:ext cx="9144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PROBLEMS</a:t>
            </a:r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3402014" y="1676401"/>
            <a:ext cx="5741987" cy="387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>
              <a:buClr>
                <a:schemeClr val="bg1"/>
              </a:buClr>
            </a:pPr>
            <a:endParaRPr lang="en-GB" altLang="en-US" sz="2400" b="1" dirty="0">
              <a:latin typeface="Tahoma" panose="020B0604030504040204" pitchFamily="34" charset="0"/>
            </a:endParaRPr>
          </a:p>
        </p:txBody>
      </p:sp>
      <p:pic>
        <p:nvPicPr>
          <p:cNvPr id="11" name="Picture 10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943225" y="1947386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Lack /No Information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Stickers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 Signatures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Index Numbers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accent6">
                    <a:lumMod val="50000"/>
                  </a:schemeClr>
                </a:solidFill>
              </a:rPr>
              <a:t>Coaching</a:t>
            </a: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chemeClr val="accent6">
                    <a:lumMod val="50000"/>
                  </a:schemeClr>
                </a:solidFill>
              </a:rPr>
              <a:t>DSQ</a:t>
            </a:r>
            <a:endParaRPr lang="en-GB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9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8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2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430" r="4319" b="21143"/>
          <a:stretch/>
        </p:blipFill>
        <p:spPr>
          <a:xfrm>
            <a:off x="0" y="-109247"/>
            <a:ext cx="12192000" cy="69672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23619" y="2558845"/>
            <a:ext cx="3038168" cy="1364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09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b="21442"/>
          <a:stretch/>
        </p:blipFill>
        <p:spPr>
          <a:xfrm>
            <a:off x="0" y="0"/>
            <a:ext cx="12192000" cy="686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6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5" b="21442"/>
          <a:stretch/>
        </p:blipFill>
        <p:spPr>
          <a:xfrm>
            <a:off x="0" y="-1"/>
            <a:ext cx="12192000" cy="70110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399005" y="2644346"/>
            <a:ext cx="3237471" cy="21747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78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1524000" y="1700214"/>
            <a:ext cx="9144000" cy="193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The ISCRM Competition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3600" b="1" u="sng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8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Who’s Entering?</a:t>
            </a:r>
          </a:p>
        </p:txBody>
      </p:sp>
      <p:sp>
        <p:nvSpPr>
          <p:cNvPr id="113672" name="Rectangle 8"/>
          <p:cNvSpPr>
            <a:spLocks noChangeArrowheads="1"/>
          </p:cNvSpPr>
          <p:nvPr/>
        </p:nvSpPr>
        <p:spPr bwMode="auto">
          <a:xfrm>
            <a:off x="3233739" y="1989138"/>
            <a:ext cx="5741987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4">
              <a:buClr>
                <a:schemeClr val="bg1"/>
              </a:buClr>
              <a:buFont typeface="Monotype Sorts" pitchFamily="2" charset="2"/>
              <a:buChar char="è"/>
            </a:pPr>
            <a:endParaRPr lang="en-US" altLang="en-US" sz="26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10" name="Picture 9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139677"/>
              </p:ext>
            </p:extLst>
          </p:nvPr>
        </p:nvGraphicFramePr>
        <p:xfrm>
          <a:off x="2686467" y="3639849"/>
          <a:ext cx="6819066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626">
                  <a:extLst>
                    <a:ext uri="{9D8B030D-6E8A-4147-A177-3AD203B41FA5}">
                      <a16:colId xmlns:a16="http://schemas.microsoft.com/office/drawing/2014/main" val="147292709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2916765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422938999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3435602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</a:t>
                      </a:r>
                      <a:r>
                        <a:rPr lang="en-GB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Teams applied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 Attended</a:t>
                      </a:r>
                      <a:r>
                        <a:rPr lang="en-GB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6006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1st (NI) Bn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Dorset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Lancashire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Surrey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78434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2nd (NI) Bn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Dyfed and Glamorgan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Lincolnshire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Warwickshire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00383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Argyll and Sutherland Highlanders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Essex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Middlesex and North West London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Yorkshire N&amp;W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8459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Bedfordshire &amp; Hertfordshire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Glasgow &amp; Lanarkshire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Northumbria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27285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Clwyd &amp; Gwynedd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Greater Manchester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Oxfordshire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564599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Derbyshire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Gwent and Powys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Shropshire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24801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Devon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Humberside &amp; South Yorkshire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Somerset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456579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7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36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2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1524000" y="914400"/>
            <a:ext cx="91440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800" b="1" u="sng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800" b="1" u="sng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800" b="1" u="sng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800" b="1" u="sng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5400" b="1" u="sng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</a:rPr>
              <a:t>WHY ?</a:t>
            </a:r>
          </a:p>
        </p:txBody>
      </p:sp>
      <p:sp>
        <p:nvSpPr>
          <p:cNvPr id="142344" name="Rectangle 8"/>
          <p:cNvSpPr>
            <a:spLocks noChangeArrowheads="1"/>
          </p:cNvSpPr>
          <p:nvPr/>
        </p:nvSpPr>
        <p:spPr bwMode="auto">
          <a:xfrm>
            <a:off x="1828800" y="1676400"/>
            <a:ext cx="8534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bg1"/>
              </a:buClr>
              <a:buFont typeface="Monotype Sorts" pitchFamily="2" charset="2"/>
              <a:buChar char="è"/>
            </a:pPr>
            <a:endParaRPr lang="en-US" altLang="en-US" sz="24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10" name="Picture 9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20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23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2344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1532732" y="1356851"/>
            <a:ext cx="9144000" cy="21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36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The CISSAM Competition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4800" b="1" u="sng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Who’s </a:t>
            </a:r>
            <a:r>
              <a:rPr lang="en-GB" altLang="en-US" sz="48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Entering?</a:t>
            </a:r>
          </a:p>
        </p:txBody>
      </p:sp>
      <p:sp>
        <p:nvSpPr>
          <p:cNvPr id="117768" name="Rectangle 8"/>
          <p:cNvSpPr>
            <a:spLocks noChangeArrowheads="1"/>
          </p:cNvSpPr>
          <p:nvPr/>
        </p:nvSpPr>
        <p:spPr bwMode="auto">
          <a:xfrm>
            <a:off x="3233739" y="1989138"/>
            <a:ext cx="5741987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4">
              <a:buClr>
                <a:schemeClr val="bg1"/>
              </a:buClr>
              <a:buFont typeface="Monotype Sorts" pitchFamily="2" charset="2"/>
              <a:buChar char="è"/>
            </a:pPr>
            <a:endParaRPr lang="en-US" altLang="en-US" sz="26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10" name="Picture 9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416711"/>
              </p:ext>
            </p:extLst>
          </p:nvPr>
        </p:nvGraphicFramePr>
        <p:xfrm>
          <a:off x="3579119" y="3710969"/>
          <a:ext cx="5051226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626">
                  <a:extLst>
                    <a:ext uri="{9D8B030D-6E8A-4147-A177-3AD203B41FA5}">
                      <a16:colId xmlns:a16="http://schemas.microsoft.com/office/drawing/2014/main" val="147292709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2916765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4229389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</a:t>
                      </a:r>
                      <a:r>
                        <a:rPr lang="en-GB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Teams applied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 Selected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 Attended</a:t>
                      </a:r>
                      <a:r>
                        <a:rPr lang="en-GB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6006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1st (NI) Bn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Devon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Northumbria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8434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2nd (NI) Bn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Dyfed and Glamorgan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Somerset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450414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Bedfordshire &amp; Hertfordshire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Essex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Staffordshire &amp; West </a:t>
                      </a:r>
                      <a:r>
                        <a:rPr lang="en-GB" sz="1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Mids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332486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Cambridgeshire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Gloucestershire 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Team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046372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Cheshire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Greater Manchester 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Warwickshire &amp; West </a:t>
                      </a:r>
                      <a:r>
                        <a:rPr lang="en-GB" sz="11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Mids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814369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Cornwall 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Humberside &amp; South Yorkshire 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Wiltshire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66833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Cumbria</a:t>
                      </a:r>
                      <a:endParaRPr lang="en-GB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Lancashire</a:t>
                      </a:r>
                      <a:endParaRPr lang="en-GB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en-GB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75274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68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77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8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1524000" y="914400"/>
            <a:ext cx="914400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800" b="1" u="sng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800" b="1" u="sng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800" b="1" u="sng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2800" b="1" u="sng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5400" b="1" u="sng" dirty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</a:rPr>
              <a:t>WHY ?</a:t>
            </a:r>
          </a:p>
        </p:txBody>
      </p:sp>
      <p:sp>
        <p:nvSpPr>
          <p:cNvPr id="146440" name="Rectangle 8"/>
          <p:cNvSpPr>
            <a:spLocks noChangeArrowheads="1"/>
          </p:cNvSpPr>
          <p:nvPr/>
        </p:nvSpPr>
        <p:spPr bwMode="auto">
          <a:xfrm>
            <a:off x="1828800" y="1676400"/>
            <a:ext cx="8534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bg1"/>
              </a:buClr>
              <a:buFont typeface="Monotype Sorts" pitchFamily="2" charset="2"/>
              <a:buChar char="è"/>
            </a:pPr>
            <a:endParaRPr lang="en-US" altLang="en-US" sz="24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10" name="Picture 9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376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6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0" grpId="0" build="p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3460954" y="914400"/>
            <a:ext cx="5663381" cy="4801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800" b="1" u="sng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5400" b="1" u="sng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</a:rPr>
              <a:t>Clay</a:t>
            </a:r>
            <a:endParaRPr lang="en-GB" altLang="en-US" sz="5400" b="1" u="sng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b="1" u="sng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</a:endParaRPr>
          </a:p>
          <a:p>
            <a:pPr marL="514350" indent="-514350">
              <a:spcBef>
                <a:spcPct val="0"/>
              </a:spcBef>
              <a:buFontTx/>
              <a:buAutoNum type="alphaLcPeriod"/>
            </a:pPr>
            <a:r>
              <a:rPr lang="en-GB" altLang="en-US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</a:rPr>
              <a:t>National Clay Shoots</a:t>
            </a:r>
          </a:p>
          <a:p>
            <a:pPr>
              <a:spcBef>
                <a:spcPct val="0"/>
              </a:spcBef>
              <a:buNone/>
            </a:pPr>
            <a:endParaRPr lang="en-GB" altLang="en-US" b="1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</a:endParaRPr>
          </a:p>
          <a:p>
            <a:pPr marL="514350" indent="-514350">
              <a:spcBef>
                <a:spcPct val="0"/>
              </a:spcBef>
              <a:buFontTx/>
              <a:buAutoNum type="alphaLcPeriod" startAt="2"/>
            </a:pPr>
            <a:r>
              <a:rPr lang="en-GB" altLang="en-US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</a:rPr>
              <a:t>Clay Training</a:t>
            </a:r>
          </a:p>
          <a:p>
            <a:pPr>
              <a:spcBef>
                <a:spcPct val="0"/>
              </a:spcBef>
              <a:buNone/>
            </a:pPr>
            <a:endParaRPr lang="en-GB" altLang="en-US" b="1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b="1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</a:rPr>
              <a:t>c.  Review </a:t>
            </a:r>
            <a:r>
              <a:rPr lang="en-GB" altLang="en-US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</a:rPr>
              <a:t>of Clay Policy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b="1" u="sng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</a:endParaRPr>
          </a:p>
        </p:txBody>
      </p:sp>
      <p:sp>
        <p:nvSpPr>
          <p:cNvPr id="146440" name="Rectangle 8"/>
          <p:cNvSpPr>
            <a:spLocks noChangeArrowheads="1"/>
          </p:cNvSpPr>
          <p:nvPr/>
        </p:nvSpPr>
        <p:spPr bwMode="auto">
          <a:xfrm>
            <a:off x="1828800" y="1676400"/>
            <a:ext cx="8534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Clr>
                <a:schemeClr val="bg1"/>
              </a:buClr>
              <a:buFont typeface="Monotype Sorts" pitchFamily="2" charset="2"/>
              <a:buChar char="è"/>
            </a:pPr>
            <a:endParaRPr lang="en-US" altLang="en-US" sz="24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10" name="Picture 9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24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6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40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1532732" y="644527"/>
            <a:ext cx="9144000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4800" b="1" u="sng" dirty="0" smtClean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800" b="1" u="sng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Where </a:t>
            </a:r>
            <a:r>
              <a:rPr lang="en-GB" altLang="en-US" sz="48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to look for Information</a:t>
            </a: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3233739" y="1989138"/>
            <a:ext cx="5741987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4">
              <a:buClr>
                <a:schemeClr val="bg1"/>
              </a:buClr>
              <a:buFont typeface="Monotype Sorts" pitchFamily="2" charset="2"/>
              <a:buChar char="è"/>
            </a:pPr>
            <a:endParaRPr lang="en-US" altLang="en-US" sz="26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10" name="Picture 9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3048000" y="2828836"/>
            <a:ext cx="6096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800" dirty="0" smtClean="0"/>
              <a:t>CCRS website </a:t>
            </a:r>
            <a:r>
              <a:rPr lang="en-GB" sz="2800" dirty="0" smtClean="0">
                <a:hlinkClick r:id="rId4"/>
              </a:rPr>
              <a:t>www.ccrs.org.uk</a:t>
            </a:r>
            <a:r>
              <a:rPr lang="en-GB" sz="2800" dirty="0" smtClean="0"/>
              <a:t> or Call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800" dirty="0" smtClean="0"/>
              <a:t>ACF Shooting Directive 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sz="2800" dirty="0" smtClean="0"/>
              <a:t>CTC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2781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60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8" grpId="0" build="p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CRS-Logo-with-straplin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CRS-Logo-with-straplin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747250" y="1429679"/>
            <a:ext cx="109334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STATEMENT</a:t>
            </a:r>
          </a:p>
          <a:p>
            <a:pPr algn="ctr"/>
            <a:endParaRPr lang="en-GB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Promote and organise the 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sport of competition shooting 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 the </a:t>
            </a:r>
            <a:r>
              <a:rPr lang="en-GB" sz="2400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cadet youth movements </a:t>
            </a:r>
          </a:p>
          <a:p>
            <a:pPr algn="ctr"/>
            <a:endParaRPr lang="en-GB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order to</a:t>
            </a:r>
          </a:p>
          <a:p>
            <a:pPr algn="ctr"/>
            <a:endParaRPr lang="en-GB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2400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ssist the development of  individuals’ characters and promote good citizenship. </a:t>
            </a:r>
            <a:endParaRPr lang="en-GB" sz="2400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70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2B7B-4CBC-4F9C-9727-A108355207C0}" type="slidenum">
              <a:rPr lang="en-GB" smtClean="0"/>
              <a:t>30</a:t>
            </a:fld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675" y="617615"/>
            <a:ext cx="8884747" cy="5921297"/>
          </a:xfrm>
          <a:prstGeom prst="rect">
            <a:avLst/>
          </a:prstGeom>
        </p:spPr>
      </p:pic>
      <p:pic>
        <p:nvPicPr>
          <p:cNvPr id="6" name="Picture 5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914525" y="2627056"/>
            <a:ext cx="79585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600" dirty="0" smtClean="0">
                <a:solidFill>
                  <a:schemeClr val="bg1"/>
                </a:solidFill>
              </a:rPr>
              <a:t>Questions</a:t>
            </a:r>
            <a:endParaRPr lang="en-GB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95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2B7B-4CBC-4F9C-9727-A108355207C0}" type="slidenum">
              <a:rPr lang="en-GB" smtClean="0"/>
              <a:t>4</a:t>
            </a:fld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552305" y="890134"/>
            <a:ext cx="931817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CCRS DELIVERABLES</a:t>
            </a:r>
          </a:p>
          <a:p>
            <a:pPr algn="ctr"/>
            <a:endParaRPr lang="en-GB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events.		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7.62, 5.56, .22/air, clay.</a:t>
            </a:r>
          </a:p>
          <a:p>
            <a:endParaRPr lang="en-GB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teams.	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Cadet Rifle Team (U17).</a:t>
            </a:r>
          </a:p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British Cadet Rifle Team (U18).</a:t>
            </a:r>
          </a:p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Great Britain U19 Rifle Team.</a:t>
            </a:r>
          </a:p>
          <a:p>
            <a:endParaRPr lang="en-GB" sz="24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Sponsorship of cadets.	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– NRA Imperial Meeting – whole 				competition.</a:t>
            </a:r>
          </a:p>
          <a:p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44 -  Cadet Imperial Meeting – for 				promising 14/15 years old cadets.</a:t>
            </a:r>
          </a:p>
          <a:p>
            <a:endParaRPr lang="en-GB" sz="2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Coaching courses.	</a:t>
            </a:r>
            <a:r>
              <a:rPr lang="en-GB" sz="24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GB" sz="24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CFAVs.</a:t>
            </a:r>
          </a:p>
        </p:txBody>
      </p:sp>
      <p:pic>
        <p:nvPicPr>
          <p:cNvPr id="6" name="Picture 5" descr="CCRS-Logo-with-straplin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CRS-Logo-with-straplin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208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CRS-Logo-with-straplin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CCRS-Logo-with-straplin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406547"/>
              </p:ext>
            </p:extLst>
          </p:nvPr>
        </p:nvGraphicFramePr>
        <p:xfrm>
          <a:off x="255170" y="1735584"/>
          <a:ext cx="11726686" cy="4704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4101">
                  <a:extLst>
                    <a:ext uri="{9D8B030D-6E8A-4147-A177-3AD203B41FA5}">
                      <a16:colId xmlns:a16="http://schemas.microsoft.com/office/drawing/2014/main" val="2990801368"/>
                    </a:ext>
                  </a:extLst>
                </a:gridCol>
                <a:gridCol w="2617694">
                  <a:extLst>
                    <a:ext uri="{9D8B030D-6E8A-4147-A177-3AD203B41FA5}">
                      <a16:colId xmlns:a16="http://schemas.microsoft.com/office/drawing/2014/main" val="1899105006"/>
                    </a:ext>
                  </a:extLst>
                </a:gridCol>
                <a:gridCol w="2563906">
                  <a:extLst>
                    <a:ext uri="{9D8B030D-6E8A-4147-A177-3AD203B41FA5}">
                      <a16:colId xmlns:a16="http://schemas.microsoft.com/office/drawing/2014/main" val="2082881723"/>
                    </a:ext>
                  </a:extLst>
                </a:gridCol>
                <a:gridCol w="2550985">
                  <a:extLst>
                    <a:ext uri="{9D8B030D-6E8A-4147-A177-3AD203B41FA5}">
                      <a16:colId xmlns:a16="http://schemas.microsoft.com/office/drawing/2014/main" val="1135154518"/>
                    </a:ext>
                  </a:extLst>
                </a:gridCol>
              </a:tblGrid>
              <a:tr h="559039"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bg1"/>
                          </a:solidFill>
                        </a:rPr>
                        <a:t>2017</a:t>
                      </a:r>
                      <a:endParaRPr lang="en-GB" sz="28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smtClean="0">
                          <a:solidFill>
                            <a:schemeClr val="bg1"/>
                          </a:solidFill>
                        </a:rPr>
                        <a:t>2018</a:t>
                      </a:r>
                      <a:endParaRPr lang="en-GB" sz="28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2019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1710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dirty="0" smtClean="0"/>
                        <a:t>ISCRM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84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94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100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30662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dirty="0" smtClean="0"/>
                        <a:t>CCF</a:t>
                      </a:r>
                      <a:r>
                        <a:rPr lang="en-GB" sz="2800" b="1" baseline="0" dirty="0" smtClean="0"/>
                        <a:t> Schools</a:t>
                      </a:r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39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40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37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90527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dirty="0" smtClean="0"/>
                        <a:t>CISSAM</a:t>
                      </a:r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53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56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65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5554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dirty="0" smtClean="0"/>
                        <a:t>Commonwealth SB</a:t>
                      </a:r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26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39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95 (to date)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501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dirty="0" smtClean="0"/>
                        <a:t>Commonwealth FB</a:t>
                      </a:r>
                      <a:endParaRPr lang="en-GB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21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37</a:t>
                      </a:r>
                      <a:endParaRPr lang="en-GB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37 (to date)</a:t>
                      </a:r>
                      <a:endParaRPr lang="en-GB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8339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i="0" dirty="0" smtClean="0"/>
                        <a:t>.22 Team (Country Life)</a:t>
                      </a:r>
                      <a:endParaRPr lang="en-GB" sz="28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 smtClean="0"/>
                        <a:t>131</a:t>
                      </a:r>
                      <a:endParaRPr lang="en-GB" sz="28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 smtClean="0"/>
                        <a:t>57</a:t>
                      </a:r>
                      <a:endParaRPr lang="en-GB" sz="28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 smtClean="0"/>
                        <a:t>107</a:t>
                      </a:r>
                      <a:endParaRPr lang="en-GB" sz="28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6868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i="0" dirty="0" smtClean="0"/>
                        <a:t>SB</a:t>
                      </a:r>
                      <a:r>
                        <a:rPr lang="en-GB" sz="2800" b="1" i="0" baseline="0" dirty="0" smtClean="0"/>
                        <a:t> Winter League (</a:t>
                      </a:r>
                      <a:r>
                        <a:rPr lang="en-GB" sz="2800" b="1" i="0" baseline="0" dirty="0" err="1" smtClean="0"/>
                        <a:t>Indls</a:t>
                      </a:r>
                      <a:r>
                        <a:rPr lang="en-GB" sz="2800" b="1" i="0" baseline="0" dirty="0" smtClean="0"/>
                        <a:t>)</a:t>
                      </a:r>
                      <a:endParaRPr lang="en-GB" sz="28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 smtClean="0"/>
                        <a:t>Not available</a:t>
                      </a:r>
                      <a:endParaRPr lang="en-GB" sz="28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 smtClean="0"/>
                        <a:t>91</a:t>
                      </a:r>
                      <a:endParaRPr lang="en-GB" sz="28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 smtClean="0"/>
                        <a:t>218</a:t>
                      </a:r>
                      <a:endParaRPr lang="en-GB" sz="28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0502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b="1" i="0" dirty="0" smtClean="0"/>
                        <a:t>Clays</a:t>
                      </a:r>
                      <a:endParaRPr lang="en-GB" sz="2800" b="1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 smtClean="0"/>
                        <a:t>27</a:t>
                      </a:r>
                      <a:endParaRPr lang="en-GB" sz="28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 smtClean="0"/>
                        <a:t>35</a:t>
                      </a:r>
                      <a:endParaRPr lang="en-GB" sz="2800" b="0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i="0" dirty="0" smtClean="0"/>
                        <a:t>41</a:t>
                      </a:r>
                      <a:endParaRPr lang="en-GB" sz="2800" b="0" i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252818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29655" y="350589"/>
            <a:ext cx="93181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CCRS DELIVERABLES</a:t>
            </a:r>
          </a:p>
          <a:p>
            <a:pPr algn="ctr"/>
            <a:endParaRPr lang="en-GB" sz="20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000" b="1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events - Teams</a:t>
            </a:r>
            <a:endParaRPr lang="en-GB" sz="2000" dirty="0" smtClean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365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47897" y="1162668"/>
            <a:ext cx="2530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</a:t>
            </a:r>
            <a:endParaRPr lang="en-GB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5123793" y="3224047"/>
            <a:ext cx="1655380" cy="9695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5510048" y="3524171"/>
            <a:ext cx="882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CCRS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092261" y="1710559"/>
            <a:ext cx="1576551" cy="9538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439102" y="2002799"/>
            <a:ext cx="1024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Arrow Connector 7"/>
          <p:cNvCxnSpPr>
            <a:stCxn id="5" idx="4"/>
          </p:cNvCxnSpPr>
          <p:nvPr/>
        </p:nvCxnSpPr>
        <p:spPr>
          <a:xfrm flipH="1">
            <a:off x="5880536" y="2664372"/>
            <a:ext cx="1" cy="5596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8414844" y="3275284"/>
            <a:ext cx="1300655" cy="86710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52793" y="3302876"/>
            <a:ext cx="102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CCFA</a:t>
            </a:r>
          </a:p>
          <a:p>
            <a:pPr algn="ctr"/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ACFA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>
            <a:stCxn id="3" idx="6"/>
            <a:endCxn id="9" idx="1"/>
          </p:cNvCxnSpPr>
          <p:nvPr/>
        </p:nvCxnSpPr>
        <p:spPr>
          <a:xfrm>
            <a:off x="6779173" y="3708837"/>
            <a:ext cx="1635671" cy="0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262349" y="4605877"/>
            <a:ext cx="859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ATC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15055" y="2664372"/>
            <a:ext cx="930166" cy="4493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2222938" y="3293677"/>
            <a:ext cx="930166" cy="4493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2222938" y="3922982"/>
            <a:ext cx="930166" cy="4493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2222938" y="4565884"/>
            <a:ext cx="930166" cy="4493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2262349" y="3949207"/>
            <a:ext cx="859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CF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50526" y="3333670"/>
            <a:ext cx="859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SCC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250527" y="2683962"/>
            <a:ext cx="859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CCF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Straight Connector 23"/>
          <p:cNvCxnSpPr>
            <a:stCxn id="16" idx="3"/>
            <a:endCxn id="3" idx="2"/>
          </p:cNvCxnSpPr>
          <p:nvPr/>
        </p:nvCxnSpPr>
        <p:spPr>
          <a:xfrm>
            <a:off x="3145221" y="2889031"/>
            <a:ext cx="1978572" cy="8198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8" idx="3"/>
            <a:endCxn id="3" idx="2"/>
          </p:cNvCxnSpPr>
          <p:nvPr/>
        </p:nvCxnSpPr>
        <p:spPr>
          <a:xfrm>
            <a:off x="3153104" y="3518336"/>
            <a:ext cx="1970689" cy="19050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9" idx="3"/>
            <a:endCxn id="3" idx="2"/>
          </p:cNvCxnSpPr>
          <p:nvPr/>
        </p:nvCxnSpPr>
        <p:spPr>
          <a:xfrm flipV="1">
            <a:off x="3153104" y="3708837"/>
            <a:ext cx="1970689" cy="4388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0" idx="3"/>
            <a:endCxn id="3" idx="2"/>
          </p:cNvCxnSpPr>
          <p:nvPr/>
        </p:nvCxnSpPr>
        <p:spPr>
          <a:xfrm flipV="1">
            <a:off x="3153104" y="3708837"/>
            <a:ext cx="1970689" cy="10817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268514" y="5360898"/>
            <a:ext cx="930166" cy="4493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5582042" y="5368518"/>
            <a:ext cx="930166" cy="4493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TextBox 31"/>
          <p:cNvSpPr txBox="1"/>
          <p:nvPr/>
        </p:nvSpPr>
        <p:spPr>
          <a:xfrm>
            <a:off x="5638077" y="5368518"/>
            <a:ext cx="85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NRA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310817" y="5359132"/>
            <a:ext cx="859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NRSA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951481" y="2782614"/>
            <a:ext cx="1056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82B7B-4CBC-4F9C-9727-A108355207C0}" type="slidenum">
              <a:rPr lang="en-GB" smtClean="0"/>
              <a:t>6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3510495" y="3379836"/>
            <a:ext cx="1445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</a:t>
            </a:r>
          </a:p>
          <a:p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uthority?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913180" y="5353915"/>
            <a:ext cx="930166" cy="4493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975585" y="5395694"/>
            <a:ext cx="80535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CPSA</a:t>
            </a:r>
            <a:endParaRPr lang="en-GB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5" name="Straight Connector 24"/>
          <p:cNvCxnSpPr>
            <a:stCxn id="3" idx="4"/>
            <a:endCxn id="32" idx="0"/>
          </p:cNvCxnSpPr>
          <p:nvPr/>
        </p:nvCxnSpPr>
        <p:spPr>
          <a:xfrm>
            <a:off x="5951483" y="4193627"/>
            <a:ext cx="116204" cy="11748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36" idx="0"/>
            <a:endCxn id="3" idx="4"/>
          </p:cNvCxnSpPr>
          <p:nvPr/>
        </p:nvCxnSpPr>
        <p:spPr>
          <a:xfrm flipV="1">
            <a:off x="4740427" y="4193627"/>
            <a:ext cx="1211056" cy="11655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5" idx="0"/>
            <a:endCxn id="3" idx="4"/>
          </p:cNvCxnSpPr>
          <p:nvPr/>
        </p:nvCxnSpPr>
        <p:spPr>
          <a:xfrm flipH="1" flipV="1">
            <a:off x="5951483" y="4193627"/>
            <a:ext cx="1426780" cy="1160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267700" y="5353915"/>
            <a:ext cx="1104900" cy="4493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8343900" y="5255408"/>
            <a:ext cx="110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008000"/>
                </a:solidFill>
              </a:rPr>
              <a:t>British Shooting</a:t>
            </a:r>
            <a:endParaRPr lang="en-GB" dirty="0">
              <a:solidFill>
                <a:srgbClr val="008000"/>
              </a:solidFill>
            </a:endParaRPr>
          </a:p>
        </p:txBody>
      </p:sp>
      <p:cxnSp>
        <p:nvCxnSpPr>
          <p:cNvPr id="37" name="Straight Connector 36"/>
          <p:cNvCxnSpPr>
            <a:endCxn id="3" idx="4"/>
          </p:cNvCxnSpPr>
          <p:nvPr/>
        </p:nvCxnSpPr>
        <p:spPr>
          <a:xfrm flipH="1" flipV="1">
            <a:off x="5951483" y="4193627"/>
            <a:ext cx="2811517" cy="1160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CCRS-Logo-with-straplin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43" descr="CCRS-Logo-with-straplin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10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1524000" y="965200"/>
            <a:ext cx="9144000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3600" b="1" u="sng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3600" b="1" u="sng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GB" altLang="en-US" sz="3600" b="1" u="sng" dirty="0">
              <a:solidFill>
                <a:srgbClr val="FFCC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4800" b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COMPETITIONS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3233739" y="1989138"/>
            <a:ext cx="5741987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4">
              <a:buClr>
                <a:schemeClr val="bg1"/>
              </a:buClr>
              <a:buFont typeface="Monotype Sorts" pitchFamily="2" charset="2"/>
              <a:buChar char="è"/>
            </a:pPr>
            <a:endParaRPr lang="en-US" altLang="en-US" sz="2600" b="1">
              <a:solidFill>
                <a:schemeClr val="bg1"/>
              </a:solidFill>
              <a:latin typeface="Tahoma" panose="020B0604030504040204" pitchFamily="34" charset="0"/>
            </a:endParaRPr>
          </a:p>
        </p:txBody>
      </p:sp>
      <p:pic>
        <p:nvPicPr>
          <p:cNvPr id="10" name="Picture 9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60114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87286"/>
            <a:ext cx="1927852" cy="107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13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3366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6" grpId="0" build="p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1524000" y="110966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GB" altLang="en-US" sz="2800" b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AIR RIFLE</a:t>
            </a:r>
          </a:p>
        </p:txBody>
      </p:sp>
      <p:sp>
        <p:nvSpPr>
          <p:cNvPr id="14344" name="Rectangle 9"/>
          <p:cNvSpPr>
            <a:spLocks noChangeArrowheads="1"/>
          </p:cNvSpPr>
          <p:nvPr/>
        </p:nvSpPr>
        <p:spPr bwMode="auto">
          <a:xfrm>
            <a:off x="2278064" y="2151063"/>
            <a:ext cx="7850187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25000"/>
              </a:lnSpc>
              <a:buClr>
                <a:srgbClr val="FFCC00"/>
              </a:buClr>
              <a:defRPr/>
            </a:pPr>
            <a:endParaRPr lang="en-GB" altLang="en-US" sz="2800" b="1" dirty="0">
              <a:solidFill>
                <a:srgbClr val="FFCC00"/>
              </a:solidFill>
              <a:latin typeface="Tahoma" panose="020B060403050404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48000" y="296733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County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Commonwealth Match F 6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Yrds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Commonwealth Match G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10 M</a:t>
            </a:r>
          </a:p>
        </p:txBody>
      </p:sp>
      <p:pic>
        <p:nvPicPr>
          <p:cNvPr id="11" name="Picture 10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698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524000" y="110966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GB" altLang="en-US" sz="2800" b="1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</a:rPr>
              <a:t>SMALLBORE</a:t>
            </a:r>
          </a:p>
        </p:txBody>
      </p:sp>
      <p:sp>
        <p:nvSpPr>
          <p:cNvPr id="4" name="Rectangle 3"/>
          <p:cNvSpPr/>
          <p:nvPr/>
        </p:nvSpPr>
        <p:spPr>
          <a:xfrm>
            <a:off x="2962275" y="2819311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County / Brigade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ACF Cadet Hundred - </a:t>
            </a:r>
            <a:r>
              <a:rPr lang="en-GB" dirty="0" err="1">
                <a:solidFill>
                  <a:schemeClr val="accent6">
                    <a:lumMod val="50000"/>
                  </a:schemeClr>
                </a:solidFill>
              </a:rPr>
              <a:t>indiv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&amp; team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News of the World - </a:t>
            </a:r>
            <a:r>
              <a:rPr lang="en-GB" dirty="0" err="1">
                <a:solidFill>
                  <a:schemeClr val="accent6">
                    <a:lumMod val="50000"/>
                  </a:schemeClr>
                </a:solidFill>
              </a:rPr>
              <a:t>det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team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Cadet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.22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Team Comp 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en-GB" dirty="0" err="1">
                <a:solidFill>
                  <a:schemeClr val="accent6">
                    <a:lumMod val="50000"/>
                  </a:schemeClr>
                </a:solidFill>
              </a:rPr>
              <a:t>det</a:t>
            </a:r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team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 err="1" smtClean="0">
                <a:solidFill>
                  <a:schemeClr val="accent6">
                    <a:lumMod val="50000"/>
                  </a:schemeClr>
                </a:solidFill>
              </a:rPr>
              <a:t>Ffennell</a:t>
            </a: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 A and B – </a:t>
            </a:r>
            <a:r>
              <a:rPr lang="en-GB" dirty="0" err="1" smtClean="0">
                <a:solidFill>
                  <a:schemeClr val="accent6">
                    <a:lumMod val="50000"/>
                  </a:schemeClr>
                </a:solidFill>
              </a:rPr>
              <a:t>indiv</a:t>
            </a:r>
            <a:endParaRPr lang="en-GB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accent6">
                    <a:lumMod val="50000"/>
                  </a:schemeClr>
                </a:solidFill>
              </a:rPr>
              <a:t>Smallbore Winter League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GB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4" name="Picture 13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69" y="350589"/>
            <a:ext cx="1927852" cy="107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CCRS-Logo-with-straplin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004" y="277761"/>
            <a:ext cx="1927852" cy="10790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608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741</Words>
  <Application>Microsoft Office PowerPoint</Application>
  <PresentationFormat>Widescreen</PresentationFormat>
  <Paragraphs>309</Paragraphs>
  <Slides>30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Army Cadet</vt:lpstr>
      <vt:lpstr>Calibri</vt:lpstr>
      <vt:lpstr>Calibri Light</vt:lpstr>
      <vt:lpstr>Monotype Sorts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Bruce</dc:creator>
  <cp:lastModifiedBy>Dafydd Marston</cp:lastModifiedBy>
  <cp:revision>28</cp:revision>
  <dcterms:created xsi:type="dcterms:W3CDTF">2018-01-19T13:49:03Z</dcterms:created>
  <dcterms:modified xsi:type="dcterms:W3CDTF">2020-01-25T08:27:49Z</dcterms:modified>
</cp:coreProperties>
</file>